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93" r:id="rId2"/>
    <p:sldMasterId id="2147483695" r:id="rId3"/>
    <p:sldMasterId id="2147483704" r:id="rId4"/>
    <p:sldMasterId id="2147483709" r:id="rId5"/>
    <p:sldMasterId id="2147483663" r:id="rId6"/>
    <p:sldMasterId id="2147483720" r:id="rId7"/>
    <p:sldMasterId id="2147483684" r:id="rId8"/>
  </p:sldMasterIdLst>
  <p:notesMasterIdLst>
    <p:notesMasterId r:id="rId16"/>
  </p:notesMasterIdLst>
  <p:handoutMasterIdLst>
    <p:handoutMasterId r:id="rId17"/>
  </p:handoutMasterIdLst>
  <p:sldIdLst>
    <p:sldId id="304" r:id="rId9"/>
    <p:sldId id="305" r:id="rId10"/>
    <p:sldId id="306" r:id="rId11"/>
    <p:sldId id="307" r:id="rId12"/>
    <p:sldId id="308" r:id="rId13"/>
    <p:sldId id="309" r:id="rId14"/>
    <p:sldId id="278" r:id="rId15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B88F"/>
    <a:srgbClr val="E96667"/>
    <a:srgbClr val="519A8F"/>
    <a:srgbClr val="005E8B"/>
    <a:srgbClr val="D7AD45"/>
    <a:srgbClr val="EE7444"/>
    <a:srgbClr val="5AA1D8"/>
    <a:srgbClr val="8B2934"/>
    <a:srgbClr val="6E902B"/>
    <a:srgbClr val="DA0D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7" autoAdjust="0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198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9" d="100"/>
          <a:sy n="139" d="100"/>
        </p:scale>
        <p:origin x="3696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23/09/2020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9E-4886-459B-90B0-85E9B5F1ED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232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46F9E-4886-459B-90B0-85E9B5F1EDC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75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130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253593" y="6494236"/>
            <a:ext cx="628650" cy="36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9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 de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space réservé du texte 36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384175"/>
            <a:ext cx="7821613" cy="5540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rgbClr val="0157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Titre</a:t>
            </a:r>
          </a:p>
        </p:txBody>
      </p:sp>
      <p:sp>
        <p:nvSpPr>
          <p:cNvPr id="39" name="Espace réservé du texte 38"/>
          <p:cNvSpPr>
            <a:spLocks noGrp="1"/>
          </p:cNvSpPr>
          <p:nvPr>
            <p:ph type="body" sz="quarter" idx="11" hasCustomPrompt="1"/>
          </p:nvPr>
        </p:nvSpPr>
        <p:spPr>
          <a:xfrm>
            <a:off x="971550" y="1004888"/>
            <a:ext cx="7821613" cy="561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7DA9C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Sous-titre</a:t>
            </a:r>
            <a:endParaRPr lang="fr-FR" dirty="0"/>
          </a:p>
        </p:txBody>
      </p:sp>
      <p:sp>
        <p:nvSpPr>
          <p:cNvPr id="41" name="Espace réservé du texte 40"/>
          <p:cNvSpPr>
            <a:spLocks noGrp="1"/>
          </p:cNvSpPr>
          <p:nvPr>
            <p:ph type="body" sz="quarter" idx="12" hasCustomPrompt="1"/>
          </p:nvPr>
        </p:nvSpPr>
        <p:spPr>
          <a:xfrm>
            <a:off x="971550" y="1641476"/>
            <a:ext cx="7821613" cy="44980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rgbClr val="01576F"/>
              </a:buClr>
              <a:buFont typeface="Arial" panose="020B0604020202020204" pitchFamily="34" charset="0"/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fr-FR" dirty="0" smtClean="0"/>
              <a:t>Texte courant</a:t>
            </a:r>
          </a:p>
          <a:p>
            <a:pPr lvl="0"/>
            <a:endParaRPr lang="fr-FR" dirty="0" smtClean="0"/>
          </a:p>
          <a:p>
            <a:pPr lvl="0"/>
            <a:endParaRPr lang="fr-FR" dirty="0" smtClean="0"/>
          </a:p>
          <a:p>
            <a:pPr lvl="0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877132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96667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35000"/>
              <a:buFont typeface="Arial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35000"/>
              <a:buFont typeface="Arial" charset="0"/>
              <a:buChar char="•"/>
              <a:tabLst/>
              <a:defRPr>
                <a:solidFill>
                  <a:schemeClr val="tx1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9666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marL="627063" marR="0" lvl="2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E7444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marL="806450" marR="0" lvl="4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Cinquième niveau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E96667"/>
              </a:buClr>
              <a:defRPr>
                <a:solidFill>
                  <a:srgbClr val="E96667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>
                <a:solidFill>
                  <a:srgbClr val="5AB88F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 b="1">
                <a:solidFill>
                  <a:schemeClr val="tx1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B88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 b="1">
                <a:solidFill>
                  <a:schemeClr val="tx1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B88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 sz="1300">
                <a:solidFill>
                  <a:srgbClr val="5AB88F"/>
                </a:solidFill>
              </a:defRPr>
            </a:lvl1pPr>
            <a:lvl2pPr>
              <a:defRPr sz="1800"/>
            </a:lvl2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AB88F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2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14000"/>
              <a:buFont typeface="Wingdings" charset="2"/>
              <a:buChar char="§"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5AB88F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  <a:endParaRPr lang="fr-FR" dirty="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126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5AB88F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>
                <a:solidFill>
                  <a:srgbClr val="5AB88F"/>
                </a:solidFill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5AB88F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96667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5AB88F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>
                <a:solidFill>
                  <a:srgbClr val="8B2934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B293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2934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B2934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 smtClean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  <a:endParaRPr lang="fr-FR" dirty="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 smtClean="0"/>
              <a:t> Cliquez pour modifier les styles du texte du masque</a:t>
            </a:r>
            <a:endParaRPr lang="fr-F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</a:t>
            </a:r>
            <a:br>
              <a:rPr lang="fr-FR" dirty="0" smtClean="0"/>
            </a:br>
            <a:r>
              <a:rPr lang="fr-FR" dirty="0" smtClean="0"/>
              <a:t>des sous-titres du masque</a:t>
            </a:r>
            <a:endParaRPr lang="fr-FR" dirty="0"/>
          </a:p>
        </p:txBody>
      </p:sp>
      <p:grpSp>
        <p:nvGrpSpPr>
          <p:cNvPr id="7" name="Grouper 6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rgbClr val="8B2934"/>
          </a:solidFill>
        </p:grpSpPr>
        <p:sp>
          <p:nvSpPr>
            <p:cNvPr id="8" name="Rectangle 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3112360" y="2259874"/>
            <a:ext cx="5826983" cy="14420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16" name="Sous-titre 2"/>
          <p:cNvSpPr txBox="1">
            <a:spLocks/>
          </p:cNvSpPr>
          <p:nvPr userDrawn="1"/>
        </p:nvSpPr>
        <p:spPr>
          <a:xfrm>
            <a:off x="3112360" y="3737808"/>
            <a:ext cx="5826983" cy="1387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solidFill>
                  <a:schemeClr val="tx1"/>
                </a:solidFill>
              </a:rPr>
              <a:t>Cliquez pour modifier le style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des sous-titres du masque</a:t>
            </a:r>
            <a:endParaRPr lang="fr-FR" dirty="0">
              <a:solidFill>
                <a:schemeClr val="tx1"/>
              </a:solidFill>
            </a:endParaRPr>
          </a:p>
        </p:txBody>
      </p:sp>
      <p:grpSp>
        <p:nvGrpSpPr>
          <p:cNvPr id="17" name="Grouper 16"/>
          <p:cNvGrpSpPr/>
          <p:nvPr userDrawn="1"/>
        </p:nvGrpSpPr>
        <p:grpSpPr>
          <a:xfrm>
            <a:off x="3206079" y="2259874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8" name="Rectangle 17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29" y="2470883"/>
            <a:ext cx="3330342" cy="1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58" y="2446004"/>
            <a:ext cx="3311086" cy="137459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ET MODIFIEZ </a:t>
            </a:r>
            <a:br>
              <a:rPr lang="fr-FR" dirty="0" smtClean="0"/>
            </a:br>
            <a:r>
              <a:rPr lang="fr-FR" dirty="0" smtClean="0"/>
              <a:t>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</a:t>
            </a:r>
            <a:br>
              <a:rPr lang="fr-FR" dirty="0" smtClean="0"/>
            </a:br>
            <a:r>
              <a:rPr lang="fr-FR" dirty="0" smtClean="0"/>
              <a:t>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0847"/>
            <a:ext cx="1240118" cy="3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90" r:id="rId3"/>
    <p:sldLayoutId id="2147483719" r:id="rId4"/>
    <p:sldLayoutId id="2147483689" r:id="rId5"/>
    <p:sldLayoutId id="2147483675" r:id="rId6"/>
    <p:sldLayoutId id="2147483725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</a:t>
            </a:r>
            <a:br>
              <a:rPr lang="fr-FR" dirty="0" smtClean="0"/>
            </a:br>
            <a:r>
              <a:rPr lang="fr-FR" dirty="0" smtClean="0"/>
              <a:t>les styles du texte du masque</a:t>
            </a:r>
          </a:p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E96667"/>
          </a:solidFill>
        </p:grpSpPr>
        <p:sp>
          <p:nvSpPr>
            <p:cNvPr id="13" name="Rectangle 1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68126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E96667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</a:t>
            </a:r>
            <a:br>
              <a:rPr lang="fr-FR" dirty="0" smtClean="0"/>
            </a:br>
            <a:r>
              <a:rPr lang="fr-FR" dirty="0" smtClean="0"/>
              <a:t>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</a:t>
            </a:r>
            <a:br>
              <a:rPr lang="fr-FR" dirty="0" smtClean="0"/>
            </a:br>
            <a:r>
              <a:rPr lang="fr-FR" dirty="0" smtClean="0"/>
              <a:t>les styles du texte du masque</a:t>
            </a:r>
          </a:p>
          <a:p>
            <a:pPr lvl="0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rgbClr val="00919D"/>
                </a:solidFill>
              </a:rPr>
              <a:t/>
            </a:r>
            <a:br>
              <a:rPr lang="fr-FR" dirty="0" smtClean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titre de la présentation</a:t>
            </a: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JJ/MM/AAAA</a:t>
            </a:r>
          </a:p>
          <a:p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5AB88F"/>
          </a:solidFill>
        </p:grpSpPr>
        <p:sp>
          <p:nvSpPr>
            <p:cNvPr id="13" name="Rectangle 12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298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6" r:id="rId2"/>
    <p:sldLayoutId id="2147483727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5AB88F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JJ/MM/AAAA</a:t>
            </a:r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22" y="6260026"/>
            <a:ext cx="1264310" cy="5248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20" y="6255450"/>
            <a:ext cx="1246398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4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E96667"/>
        </a:buClr>
        <a:buSzPct val="114000"/>
        <a:buFont typeface="Wingdings" charset="2"/>
        <a:buChar char="§"/>
        <a:defRPr sz="1800" b="1" i="0" kern="1200">
          <a:solidFill>
            <a:srgbClr val="E96667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E96667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E96667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JJ/MM/AAAA</a:t>
            </a:r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22" y="6260026"/>
            <a:ext cx="1264310" cy="5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5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5AB88F"/>
        </a:buClr>
        <a:buSzPct val="114000"/>
        <a:buFont typeface="Wingdings" charset="2"/>
        <a:buChar char="§"/>
        <a:defRPr sz="1800" b="1" i="0" kern="1200">
          <a:solidFill>
            <a:srgbClr val="5AB88F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5AB88F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5AB88F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JJ/MM/AAAA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22" y="6260026"/>
            <a:ext cx="1264310" cy="52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5AB88F"/>
        </a:buClr>
        <a:buSzPct val="114000"/>
        <a:buFont typeface="Wingdings" charset="2"/>
        <a:buChar char="§"/>
        <a:defRPr sz="18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5AB88F"/>
        </a:buClr>
        <a:buSzPct val="135000"/>
        <a:buFont typeface="Arial" charset="0"/>
        <a:buChar char="•"/>
        <a:defRPr sz="1300" b="0" i="0" kern="1200">
          <a:solidFill>
            <a:srgbClr val="5AB88F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5AB88F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JJ/MM/AAAA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20" y="6255450"/>
            <a:ext cx="1246398" cy="51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1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E96667"/>
        </a:buClr>
        <a:buSzPct val="114000"/>
        <a:buFont typeface="Wingdings" charset="2"/>
        <a:buChar char="§"/>
        <a:defRPr sz="18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E96667"/>
        </a:buClr>
        <a:buSzPct val="135000"/>
        <a:buFont typeface="Arial" charset="0"/>
        <a:buChar char="•"/>
        <a:defRPr sz="1300" b="0" i="0" kern="1200">
          <a:solidFill>
            <a:srgbClr val="E96667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E96667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 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JJ/MM/AAAA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0847"/>
            <a:ext cx="1240118" cy="3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3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8B2934"/>
        </a:buClr>
        <a:buSzPct val="114000"/>
        <a:buFont typeface="Wingdings" charset="2"/>
        <a:buChar char="§"/>
        <a:defRPr sz="1800" b="1" i="0" kern="1200">
          <a:solidFill>
            <a:srgbClr val="8B2934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8B2934"/>
        </a:buClr>
        <a:buSzPct val="135000"/>
        <a:buFont typeface="Arial" charset="0"/>
        <a:buChar char="•"/>
        <a:defRPr sz="1300" b="0" i="0" kern="1200">
          <a:solidFill>
            <a:srgbClr val="8B2934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8B2934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637692" y="479991"/>
            <a:ext cx="610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157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Collège J. Prévert Marseille- Jeudi 24 septembre 2020</a:t>
            </a:r>
            <a:endParaRPr lang="fr-FR" dirty="0">
              <a:solidFill>
                <a:srgbClr val="0157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637692" y="1393372"/>
            <a:ext cx="6399216" cy="22642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0157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 </a:t>
            </a:r>
          </a:p>
          <a:p>
            <a:pPr algn="ctr"/>
            <a:r>
              <a:rPr lang="fr-FR" sz="2800" b="1" i="1" dirty="0" smtClean="0">
                <a:solidFill>
                  <a:srgbClr val="0157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FORMATION TERRAIN</a:t>
            </a:r>
          </a:p>
          <a:p>
            <a:pPr algn="ctr"/>
            <a:r>
              <a:rPr lang="fr-FR" sz="2800" b="1" dirty="0" smtClean="0">
                <a:solidFill>
                  <a:srgbClr val="0157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Vague 4</a:t>
            </a:r>
          </a:p>
          <a:p>
            <a:pPr algn="ctr"/>
            <a:r>
              <a:rPr lang="fr-FR" sz="1700" b="1" dirty="0" smtClean="0">
                <a:solidFill>
                  <a:srgbClr val="0157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REP/REP+</a:t>
            </a:r>
            <a:endParaRPr lang="fr-FR" sz="1700" b="1" dirty="0">
              <a:solidFill>
                <a:srgbClr val="0157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54216" y="4606390"/>
            <a:ext cx="5558412" cy="20318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/>
          </a:bodyPr>
          <a:lstStyle/>
          <a:p>
            <a:r>
              <a:rPr lang="fr-FR" sz="2800" i="1" dirty="0" smtClean="0">
                <a:solidFill>
                  <a:srgbClr val="7DA9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suivi élargi</a:t>
            </a:r>
          </a:p>
          <a:p>
            <a:r>
              <a:rPr lang="fr-FR" sz="1400" i="1" dirty="0" smtClean="0">
                <a:solidFill>
                  <a:srgbClr val="7DA9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DAFIP</a:t>
            </a:r>
          </a:p>
          <a:p>
            <a:r>
              <a:rPr lang="fr-FR" sz="1400" i="1" dirty="0" smtClean="0">
                <a:solidFill>
                  <a:srgbClr val="7DA9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SFERE PROVENCE AMU</a:t>
            </a:r>
          </a:p>
          <a:p>
            <a:r>
              <a:rPr lang="fr-FR" sz="1400" i="1" dirty="0" smtClean="0">
                <a:solidFill>
                  <a:srgbClr val="7DA9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</a:t>
            </a:r>
            <a:endParaRPr lang="fr-FR" sz="1400" i="1" dirty="0">
              <a:solidFill>
                <a:srgbClr val="7DA9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0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6004" y="23419"/>
            <a:ext cx="795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157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Rappel de la démarche</a:t>
            </a:r>
            <a:endParaRPr lang="fr-FR" sz="2400" b="1" dirty="0">
              <a:solidFill>
                <a:srgbClr val="0157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4600" y="485084"/>
            <a:ext cx="6629400" cy="637291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noAutofit/>
          </a:bodyPr>
          <a:lstStyle/>
          <a:p>
            <a:pPr marL="285750" indent="-285750"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Coopération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Terrain/Recherche: Impulsion nationale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 demande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 recteur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Réforme 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 INSPÉ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    Appel à projet PIA3, Pôle pilote de formation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Appel à projets sur le territoire de l’EP (REP/REP+) Académie d’Aix-Marseille</a:t>
            </a:r>
          </a:p>
          <a:p>
            <a:endParaRPr lang="fr-F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Etape 1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Remontée des besoins d’accompagnement des écoles et/ou collèges-Lycées (Annexe 1)</a:t>
            </a: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Etape 2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Appel d’offre auprès de la fédération de recherche SFERE-Provence avec publication d’un cahier des charges (Annexe 3)</a:t>
            </a: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Etape 3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Réponse des laboratoires (Annexe 2)</a:t>
            </a: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Etape 4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Financement de la DAFIP des projets retenus (120K€/an)-Comité de sélection</a:t>
            </a:r>
          </a:p>
          <a:p>
            <a:endParaRPr lang="fr-FR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Signature d’une convention rectorat/AMU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Installation d’un comité de suivi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Bilans (intermédiaire et final) – Restitution/ouverture et production de ressources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Opération de coopération installée sur le long terme- impact sur la nouvelle accréditation INSPÉ-Projets préfigurateurs de l’action 2 d’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Ampiric</a:t>
            </a:r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catégories d’acteurs: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Recherche (SFERE Provence-INSPÉ)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Formation (DAFIP/CARDIE-Education prioritaire, Formateurs académiques)</a:t>
            </a:r>
          </a:p>
          <a:p>
            <a:pPr marL="285750" indent="-285750">
              <a:buFontTx/>
              <a:buChar char="-"/>
            </a:pP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Terrain (Ecoles et collèges des REP et REP+, Lycée-LP)</a:t>
            </a:r>
          </a:p>
          <a:p>
            <a:pPr marL="285750" indent="-285750">
              <a:buFontTx/>
              <a:buChar char="-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Deux enjeux majeurs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Rapprochement de deux cultures Sup./</a:t>
            </a:r>
            <a:r>
              <a:rPr 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Sco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Productions de </a:t>
            </a:r>
            <a:r>
              <a:rPr lang="fr-FR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résultats effectifs</a:t>
            </a:r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/partage avec un plus grand nombre</a:t>
            </a:r>
          </a:p>
          <a:p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665077" y="1856783"/>
            <a:ext cx="7269915" cy="42566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23392" y="69670"/>
            <a:ext cx="6218169" cy="598546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Projets retenus (Vague 4)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89633"/>
              </p:ext>
            </p:extLst>
          </p:nvPr>
        </p:nvGraphicFramePr>
        <p:xfrm>
          <a:off x="2611314" y="861645"/>
          <a:ext cx="6417355" cy="5783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4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Ecoles – Réseaux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REP-REP+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Intitulé projet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Chercheurs responsables ou co-responsables projets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tx1"/>
                          </a:solidFill>
                          <a:effectLst/>
                        </a:rPr>
                        <a:t>Labos impliqués</a:t>
                      </a:r>
                      <a:endParaRPr lang="fr-FR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</a:rPr>
                        <a:t>EEPU J Moulin Marignane Collège J Prévert</a:t>
                      </a:r>
                      <a:r>
                        <a:rPr lang="fr-FR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St </a:t>
                      </a:r>
                      <a:r>
                        <a:rPr lang="fr-FR" sz="9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Victoret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Suivi de l’expérimentation d’un dispositif de renforcement pédagogique en substitution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 dédoublement en </a:t>
                      </a:r>
                      <a:r>
                        <a:rPr lang="fr-FR" sz="9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-intervention permanente en CE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b="1" dirty="0" smtClean="0">
                          <a:solidFill>
                            <a:schemeClr val="tx1"/>
                          </a:solidFill>
                          <a:effectLst/>
                        </a:rPr>
                        <a:t>Laurence </a:t>
                      </a:r>
                      <a:r>
                        <a:rPr lang="fr-FR" sz="900" b="1" dirty="0" err="1" smtClean="0">
                          <a:solidFill>
                            <a:schemeClr val="tx1"/>
                          </a:solidFill>
                          <a:effectLst/>
                        </a:rPr>
                        <a:t>Espinassy</a:t>
                      </a:r>
                      <a:endParaRPr lang="fr-FR" sz="9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</a:rPr>
                        <a:t>ADEF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LPL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1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</a:rPr>
                        <a:t>Collège Camille</a:t>
                      </a:r>
                      <a:r>
                        <a:rPr lang="fr-FR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Claudel Vitrolles Réseau la </a:t>
                      </a:r>
                      <a:r>
                        <a:rPr lang="fr-FR" sz="9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Nerthe</a:t>
                      </a:r>
                      <a:r>
                        <a:rPr lang="fr-FR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REP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Neurosciences et apprentissage de la maitrise de l’écrit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Jean-Luc Velay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LNC</a:t>
                      </a:r>
                      <a:r>
                        <a:rPr lang="fr-FR" sz="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UMR 7291 CNRS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9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Collège Raspail Carpentras Réseau Ventoux</a:t>
                      </a:r>
                      <a:r>
                        <a:rPr lang="fr-FR" sz="9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REP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Conforter une école bienveillante suivi des élèves,</a:t>
                      </a:r>
                      <a:r>
                        <a:rPr lang="fr-FR" sz="900" baseline="0" dirty="0" smtClean="0">
                          <a:solidFill>
                            <a:schemeClr val="tx1"/>
                          </a:solidFill>
                        </a:rPr>
                        <a:t> lutte précoce contre le décrochage scolaire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Pascal Terrien</a:t>
                      </a: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</a:rPr>
                        <a:t>ADEF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Collège Quinet + 7 écoles Réseau Vieux Port</a:t>
                      </a:r>
                      <a:r>
                        <a:rPr lang="fr-FR" sz="9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Réseau Quinet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Comment faire</a:t>
                      </a:r>
                      <a:r>
                        <a:rPr lang="fr-FR" sz="900" baseline="0" dirty="0" smtClean="0">
                          <a:solidFill>
                            <a:schemeClr val="tx1"/>
                          </a:solidFill>
                        </a:rPr>
                        <a:t> de l’étude aidée un facteur d’amélioration de la réussite des élèves?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Marie-Christine Félix</a:t>
                      </a:r>
                      <a:endParaRPr lang="fr-FR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ADEF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LAMES</a:t>
                      </a: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6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Collège P Gauthier Cavaillon REP+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Usage du numérique Classe inversée/Classe hybride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baseline="0" dirty="0" smtClean="0">
                          <a:solidFill>
                            <a:schemeClr val="tx1"/>
                          </a:solidFill>
                        </a:rPr>
                        <a:t>Perrine Martin</a:t>
                      </a: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9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ADEF DIAS LAMES PSYCLE TELEMME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52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Lycée des Métiers</a:t>
                      </a:r>
                      <a:r>
                        <a:rPr lang="fr-FR" sz="9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 Nautisme et de la sécurité de l’Estaque-Réseau Madrague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fr-FR" sz="900" dirty="0" smtClean="0">
                          <a:solidFill>
                            <a:schemeClr val="tx1"/>
                          </a:solidFill>
                          <a:effectLst/>
                        </a:rPr>
                        <a:t>LP des Métiers J</a:t>
                      </a:r>
                      <a:r>
                        <a:rPr lang="fr-FR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Moulin Port de Bouc Réseau Côte bleue</a:t>
                      </a:r>
                      <a:endParaRPr lang="fr-FR" sz="9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La motivation contre le décrochage scolaire</a:t>
                      </a: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Les apprentissages par le raisonnement en</a:t>
                      </a:r>
                      <a:r>
                        <a:rPr lang="fr-FR" sz="900" baseline="0" dirty="0" smtClean="0">
                          <a:solidFill>
                            <a:schemeClr val="tx1"/>
                          </a:solidFill>
                        </a:rPr>
                        <a:t> mécanique, Français 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b="1" dirty="0" smtClean="0">
                          <a:solidFill>
                            <a:schemeClr val="tx1"/>
                          </a:solidFill>
                        </a:rPr>
                        <a:t>Nicolas </a:t>
                      </a:r>
                      <a:r>
                        <a:rPr lang="fr-FR" sz="900" b="1" dirty="0" err="1" smtClean="0">
                          <a:solidFill>
                            <a:schemeClr val="tx1"/>
                          </a:solidFill>
                        </a:rPr>
                        <a:t>Sembel</a:t>
                      </a:r>
                      <a:endParaRPr lang="fr-FR" sz="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900" dirty="0" smtClean="0">
                          <a:solidFill>
                            <a:schemeClr val="tx1"/>
                          </a:solidFill>
                        </a:rPr>
                        <a:t>ADEF</a:t>
                      </a:r>
                      <a:endParaRPr lang="fr-FR" sz="900" dirty="0">
                        <a:solidFill>
                          <a:schemeClr val="tx1"/>
                        </a:solidFill>
                      </a:endParaRPr>
                    </a:p>
                  </a:txBody>
                  <a:tcPr marL="61612" marR="61612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9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677" y="0"/>
            <a:ext cx="86320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157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Cahier des charges (Annexe 3)</a:t>
            </a:r>
            <a:endParaRPr lang="fr-FR" sz="2400" b="1" dirty="0">
              <a:solidFill>
                <a:srgbClr val="0157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1665"/>
            <a:ext cx="8979243" cy="628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620108" y="384175"/>
            <a:ext cx="6173055" cy="55403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Documents de  suivi</a:t>
            </a:r>
            <a:endParaRPr lang="fr-FR" sz="36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620108" y="1184320"/>
            <a:ext cx="6304084" cy="5515417"/>
          </a:xfrm>
          <a:solidFill>
            <a:schemeClr val="bg2"/>
          </a:solidFill>
        </p:spPr>
        <p:txBody>
          <a:bodyPr/>
          <a:lstStyle/>
          <a:p>
            <a:r>
              <a:rPr lang="fr-FR" b="1" dirty="0"/>
              <a:t>En début de projet</a:t>
            </a:r>
            <a:r>
              <a:rPr lang="fr-FR" dirty="0"/>
              <a:t> : (Trimestre 1-Année 1)</a:t>
            </a:r>
          </a:p>
          <a:p>
            <a:r>
              <a:rPr lang="fr-FR" dirty="0" smtClean="0"/>
              <a:t>-Contacts avec les </a:t>
            </a:r>
            <a:r>
              <a:rPr lang="fr-FR" u="sng" dirty="0" smtClean="0"/>
              <a:t>acteurs de l’EN </a:t>
            </a:r>
            <a:r>
              <a:rPr lang="fr-FR" dirty="0" smtClean="0"/>
              <a:t>(Chef d’établissement, IEN, Directeur d’école, enseignants) Périmètre </a:t>
            </a:r>
            <a:r>
              <a:rPr lang="fr-FR" dirty="0"/>
              <a:t>des actions, objectifs de recherche et protocole envisagé, </a:t>
            </a:r>
          </a:p>
          <a:p>
            <a:r>
              <a:rPr lang="fr-FR" dirty="0"/>
              <a:t>- Budget de projet, </a:t>
            </a:r>
          </a:p>
          <a:p>
            <a:r>
              <a:rPr lang="fr-FR" dirty="0"/>
              <a:t>-Calendrier prévisionnel des actions et des rencontres avec les acteurs,</a:t>
            </a:r>
          </a:p>
          <a:p>
            <a:r>
              <a:rPr lang="fr-FR" b="1" dirty="0"/>
              <a:t>En cours de projet</a:t>
            </a:r>
            <a:r>
              <a:rPr lang="fr-FR" dirty="0"/>
              <a:t> :</a:t>
            </a:r>
          </a:p>
          <a:p>
            <a:r>
              <a:rPr lang="fr-FR" dirty="0"/>
              <a:t>-Compte-rendu intermédiaire des actions entreprises, </a:t>
            </a:r>
          </a:p>
          <a:p>
            <a:r>
              <a:rPr lang="fr-FR" dirty="0"/>
              <a:t>-Bilan financier intermédiaire précisant l’état des dépenses,</a:t>
            </a:r>
          </a:p>
          <a:p>
            <a:r>
              <a:rPr lang="fr-FR" b="1" dirty="0"/>
              <a:t>En fin de projet</a:t>
            </a:r>
            <a:r>
              <a:rPr lang="fr-FR" dirty="0"/>
              <a:t> : (Fin juin –Année 2)</a:t>
            </a:r>
          </a:p>
          <a:p>
            <a:r>
              <a:rPr lang="fr-FR" dirty="0"/>
              <a:t>-Bilan final des actions et des </a:t>
            </a:r>
            <a:r>
              <a:rPr lang="fr-FR" u="sng" dirty="0"/>
              <a:t>résultats obtenus</a:t>
            </a:r>
            <a:r>
              <a:rPr lang="fr-FR" dirty="0"/>
              <a:t>, </a:t>
            </a:r>
          </a:p>
          <a:p>
            <a:r>
              <a:rPr lang="fr-FR" dirty="0"/>
              <a:t>- « Plus-value » et pistes de ressources en formation apportées par le projet,</a:t>
            </a:r>
          </a:p>
          <a:p>
            <a:r>
              <a:rPr lang="fr-FR" dirty="0"/>
              <a:t>-Bilan financier terminal faisant apparaitre l’état des dépenses au regard de la subvention </a:t>
            </a:r>
            <a:r>
              <a:rPr lang="fr-FR" dirty="0" smtClean="0"/>
              <a:t>accordée</a:t>
            </a:r>
          </a:p>
          <a:p>
            <a:endParaRPr lang="fr-FR" dirty="0"/>
          </a:p>
          <a:p>
            <a:r>
              <a:rPr lang="fr-FR" dirty="0" smtClean="0"/>
              <a:t>Protocole d’évaluation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94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677248" y="76443"/>
            <a:ext cx="6208225" cy="869859"/>
          </a:xfrm>
        </p:spPr>
        <p:txBody>
          <a:bodyPr>
            <a:norm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Echanges relatifs aux attentes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Opérationnalisation des projets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567354" y="946302"/>
            <a:ext cx="6576646" cy="5911697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fr-FR" sz="1600" b="1" dirty="0" smtClean="0"/>
              <a:t>« Coup d’envoi » des opérations: octobre 2020</a:t>
            </a:r>
          </a:p>
          <a:p>
            <a:pPr algn="ctr"/>
            <a:endParaRPr lang="fr-FR" sz="1600" b="1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Quelles actions effectives d’accompagnement des labos?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Calendrier des opérations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Modalités de dialogue entre les labos, les écoles, collèges, lycées…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Ajustements moyens/engagements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 Accompagnement financier de fonctionnement des projets (côté école ou EPLE)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Points d’étapes (sur le territoire des projets, comité de suivi élargi)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Mutualisation des résultats à l’échelle d’un réseau ou de l’académie (Séminaire Vague 2 et 3 </a:t>
            </a:r>
            <a:r>
              <a:rPr lang="fr-FR" sz="1600" b="1" dirty="0"/>
              <a:t>Printemps 2021</a:t>
            </a:r>
            <a:endParaRPr lang="fr-FR" sz="1600" dirty="0" smtClean="0"/>
          </a:p>
          <a:p>
            <a:pPr marL="285750" indent="-285750">
              <a:buFontTx/>
              <a:buChar char="-"/>
            </a:pPr>
            <a:r>
              <a:rPr lang="fr-FR" sz="1600" dirty="0" smtClean="0"/>
              <a:t>puis vague 4 : </a:t>
            </a:r>
            <a:r>
              <a:rPr lang="fr-FR" sz="1600" b="1" smtClean="0"/>
              <a:t>Printemps </a:t>
            </a:r>
            <a:r>
              <a:rPr lang="fr-FR" sz="1600" b="1" smtClean="0"/>
              <a:t>2022</a:t>
            </a:r>
            <a:endParaRPr lang="fr-FR" sz="1600" b="1" dirty="0" smtClean="0"/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algn="ctr"/>
            <a:r>
              <a:rPr lang="fr-FR" sz="1600" dirty="0" smtClean="0"/>
              <a:t>PRECISER: QUOI? QUAND? COMMENT?</a:t>
            </a:r>
          </a:p>
          <a:p>
            <a:pPr algn="ctr"/>
            <a:r>
              <a:rPr lang="fr-FR" sz="1600" dirty="0" smtClean="0"/>
              <a:t>Nature des résultats attendus…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600" dirty="0" smtClean="0"/>
              <a:t>Rencontre avec le comité de suivi </a:t>
            </a:r>
            <a:r>
              <a:rPr lang="fr-FR" sz="1600" u="sng" dirty="0" smtClean="0"/>
              <a:t>au cours du 1</a:t>
            </a:r>
            <a:r>
              <a:rPr lang="fr-FR" sz="1600" u="sng" baseline="30000" dirty="0" smtClean="0"/>
              <a:t>er</a:t>
            </a:r>
            <a:r>
              <a:rPr lang="fr-FR" sz="1600" u="sng" dirty="0" smtClean="0"/>
              <a:t> trimestre</a:t>
            </a:r>
            <a:r>
              <a:rPr lang="fr-FR" sz="1600" dirty="0" smtClean="0"/>
              <a:t> juste </a:t>
            </a:r>
            <a:r>
              <a:rPr lang="fr-FR" sz="1600" b="1" dirty="0" smtClean="0"/>
              <a:t>avant </a:t>
            </a:r>
            <a:r>
              <a:rPr lang="fr-FR" sz="1600" dirty="0" smtClean="0"/>
              <a:t>(ou juste après) </a:t>
            </a:r>
            <a:r>
              <a:rPr lang="fr-FR" sz="1600" b="1" dirty="0" smtClean="0"/>
              <a:t>les congés de Noël</a:t>
            </a:r>
          </a:p>
          <a:p>
            <a:pPr algn="ctr"/>
            <a:r>
              <a:rPr lang="fr-FR" sz="1600" dirty="0" smtClean="0"/>
              <a:t>Le(s) pilote(s) du labo </a:t>
            </a:r>
            <a:r>
              <a:rPr lang="fr-FR" sz="1600" b="1" dirty="0" smtClean="0"/>
              <a:t>en accord avec les acteurs du projet</a:t>
            </a:r>
            <a:r>
              <a:rPr lang="fr-FR" sz="1600" dirty="0" smtClean="0"/>
              <a:t> propose(nt) une date (SFERE Provence-DAFIP)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Projection sur </a:t>
            </a:r>
            <a:r>
              <a:rPr lang="fr-FR" sz="1600" dirty="0" smtClean="0"/>
              <a:t>les années suivantes: </a:t>
            </a:r>
          </a:p>
          <a:p>
            <a:r>
              <a:rPr lang="fr-FR" sz="1600" dirty="0"/>
              <a:t>	</a:t>
            </a:r>
            <a:r>
              <a:rPr lang="fr-FR" sz="1600" dirty="0" smtClean="0"/>
              <a:t>		Nouvel </a:t>
            </a:r>
            <a:r>
              <a:rPr lang="fr-FR" sz="1600" dirty="0"/>
              <a:t>appel à </a:t>
            </a:r>
            <a:r>
              <a:rPr lang="fr-FR" sz="1600" dirty="0" smtClean="0"/>
              <a:t>projets-Vague 5 ou prise de relai d’</a:t>
            </a:r>
            <a:r>
              <a:rPr lang="fr-FR" sz="1600" dirty="0" err="1" smtClean="0"/>
              <a:t>Ampiric</a:t>
            </a:r>
            <a:r>
              <a:rPr lang="fr-FR" sz="1600" dirty="0" smtClean="0"/>
              <a:t>?</a:t>
            </a:r>
            <a:endParaRPr lang="fr-FR" sz="1600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7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67" y="4677120"/>
            <a:ext cx="1567790" cy="180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732</Words>
  <Application>Microsoft Office PowerPoint</Application>
  <PresentationFormat>Affichage à l'écran (4:3)</PresentationFormat>
  <Paragraphs>139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7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Wingdings</vt:lpstr>
      <vt:lpstr>page de presentation et de partie</vt:lpstr>
      <vt:lpstr>3_page de sous-partie</vt:lpstr>
      <vt:lpstr>4_page de sous-partie</vt:lpstr>
      <vt:lpstr>3_pages de contenus</vt:lpstr>
      <vt:lpstr>4_pages de contenus</vt:lpstr>
      <vt:lpstr>pages de contenus</vt:lpstr>
      <vt:lpstr>2_pages de contenus</vt:lpstr>
      <vt:lpstr>1_pages de contenus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Vincent Valery</cp:lastModifiedBy>
  <cp:revision>270</cp:revision>
  <cp:lastPrinted>2020-09-18T13:46:36Z</cp:lastPrinted>
  <dcterms:created xsi:type="dcterms:W3CDTF">2015-02-04T10:43:31Z</dcterms:created>
  <dcterms:modified xsi:type="dcterms:W3CDTF">2020-09-23T15:27:09Z</dcterms:modified>
</cp:coreProperties>
</file>